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17"/>
  </p:notesMasterIdLst>
  <p:sldIdLst>
    <p:sldId id="324" r:id="rId2"/>
    <p:sldId id="311" r:id="rId3"/>
    <p:sldId id="326" r:id="rId4"/>
    <p:sldId id="328" r:id="rId5"/>
    <p:sldId id="329" r:id="rId6"/>
    <p:sldId id="330" r:id="rId7"/>
    <p:sldId id="331" r:id="rId8"/>
    <p:sldId id="345" r:id="rId9"/>
    <p:sldId id="332" r:id="rId10"/>
    <p:sldId id="337" r:id="rId11"/>
    <p:sldId id="346" r:id="rId12"/>
    <p:sldId id="347" r:id="rId13"/>
    <p:sldId id="321" r:id="rId14"/>
    <p:sldId id="348" r:id="rId15"/>
    <p:sldId id="318" r:id="rId1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  <p15:guide id="12" orient="horz" pos="1340">
          <p15:clr>
            <a:srgbClr val="A4A3A4"/>
          </p15:clr>
        </p15:guide>
        <p15:guide id="13" orient="horz" pos="2280">
          <p15:clr>
            <a:srgbClr val="A4A3A4"/>
          </p15:clr>
        </p15:guide>
        <p15:guide id="14" orient="horz" pos="203">
          <p15:clr>
            <a:srgbClr val="A4A3A4"/>
          </p15:clr>
        </p15:guide>
        <p15:guide id="15" orient="horz" pos="775">
          <p15:clr>
            <a:srgbClr val="A4A3A4"/>
          </p15:clr>
        </p15:guide>
        <p15:guide id="16" pos="536">
          <p15:clr>
            <a:srgbClr val="A4A3A4"/>
          </p15:clr>
        </p15:guide>
        <p15:guide id="17" pos="51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ole Gum" initials="C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B120"/>
    <a:srgbClr val="000000"/>
    <a:srgbClr val="2C791D"/>
    <a:srgbClr val="3FA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5" autoAdjust="0"/>
    <p:restoredTop sz="90220" autoAdjust="0"/>
  </p:normalViewPr>
  <p:slideViewPr>
    <p:cSldViewPr snapToGrid="0">
      <p:cViewPr>
        <p:scale>
          <a:sx n="80" d="100"/>
          <a:sy n="80" d="100"/>
        </p:scale>
        <p:origin x="512" y="576"/>
      </p:cViewPr>
      <p:guideLst>
        <p:guide orient="horz" pos="2160"/>
        <p:guide pos="3840"/>
        <p:guide orient="horz" pos="2323"/>
        <p:guide pos="6756"/>
        <p:guide orient="horz" pos="3294"/>
        <p:guide orient="horz" pos="2465"/>
        <p:guide pos="248"/>
        <p:guide pos="7573"/>
        <p:guide pos="2751"/>
        <p:guide orient="horz" pos="3503"/>
        <p:guide/>
        <p:guide orient="horz" pos="1340"/>
        <p:guide orient="horz" pos="2280"/>
        <p:guide orient="horz" pos="203"/>
        <p:guide orient="horz" pos="775"/>
        <p:guide pos="536"/>
        <p:guide pos="51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2600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197D7-FCD5-4F99-8285-C9E1ED70DAB0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7E594-4005-43F8-B8F3-453F0010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6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3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322264"/>
            <a:ext cx="13167360" cy="10239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0263" y="1794933"/>
            <a:ext cx="13190537" cy="5266266"/>
          </a:xfrm>
        </p:spPr>
        <p:txBody>
          <a:bodyPr/>
          <a:lstStyle>
            <a:lvl1pPr>
              <a:buClr>
                <a:schemeClr val="accent1"/>
              </a:buClr>
              <a:buSzPct val="110000"/>
              <a:defRPr/>
            </a:lvl1pPr>
            <a:lvl2pPr>
              <a:buClr>
                <a:schemeClr val="accent1"/>
              </a:buClr>
              <a:buSzPct val="110000"/>
              <a:defRPr/>
            </a:lvl2pPr>
            <a:lvl3pPr marL="1371600" indent="-274320"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/>
            </a:lvl3pPr>
            <a:lvl4pPr marL="1920240" indent="-274320"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/>
            </a:lvl4pPr>
            <a:lvl5pPr marL="2468880" indent="-274320"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5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92937388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H="1" flipV="1">
            <a:off x="0" y="0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6" name="Picture 2" descr="http://hortonworks.com/wp-content/uploads/2016/03/HWX-RGB-full-w-tagline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8596" y="7372022"/>
            <a:ext cx="1580443" cy="5659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4597860"/>
            <a:ext cx="7644384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322264"/>
            <a:ext cx="13167360" cy="10239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4630401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 flipH="1" flipV="1">
            <a:off x="0" y="-13957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88" y="941557"/>
            <a:ext cx="3984817" cy="1463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4179359"/>
            <a:ext cx="13166725" cy="1798108"/>
          </a:xfrm>
          <a:noFill/>
          <a:ln>
            <a:noFill/>
          </a:ln>
        </p:spPr>
        <p:txBody>
          <a:bodyPr vert="horz" lIns="0" tIns="0" rIns="0" bIns="0" anchor="t"/>
          <a:lstStyle>
            <a:lvl1pPr>
              <a:defRPr lang="en-US" sz="6000" b="1" i="0" baseline="0">
                <a:solidFill>
                  <a:srgbClr val="FFFFFF"/>
                </a:solidFill>
                <a:effectLst/>
                <a:latin typeface="+mn-lt"/>
                <a:cs typeface="Arial"/>
              </a:defRPr>
            </a:lvl1pPr>
          </a:lstStyle>
          <a:p>
            <a:pPr marL="0" lvl="0" indent="0" defTabSz="1097153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50900" y="6103937"/>
            <a:ext cx="13187363" cy="14313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>
                <a:solidFill>
                  <a:srgbClr val="FFFFFF"/>
                </a:solidFill>
                <a:effectLst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2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ffset_comp_30315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4" y="-1"/>
            <a:ext cx="14624496" cy="823483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H="1" flipV="1">
            <a:off x="0" y="2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88" y="941557"/>
            <a:ext cx="3984817" cy="14639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50900" y="4179359"/>
            <a:ext cx="13166725" cy="1798108"/>
          </a:xfrm>
          <a:noFill/>
          <a:ln>
            <a:noFill/>
          </a:ln>
        </p:spPr>
        <p:txBody>
          <a:bodyPr vert="horz" lIns="0" tIns="0" rIns="0" bIns="0" anchor="t"/>
          <a:lstStyle>
            <a:lvl1pPr>
              <a:defRPr lang="en-US" sz="6000" b="1" i="0" baseline="0">
                <a:solidFill>
                  <a:srgbClr val="FFFFFF"/>
                </a:solidFill>
                <a:effectLst/>
                <a:latin typeface="+mn-lt"/>
                <a:cs typeface="Arial"/>
              </a:defRPr>
            </a:lvl1pPr>
          </a:lstStyle>
          <a:p>
            <a:pPr marL="0" lvl="0" indent="0" defTabSz="1097153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50900" y="6103937"/>
            <a:ext cx="13187363" cy="14313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>
                <a:solidFill>
                  <a:srgbClr val="FFFFFF"/>
                </a:solidFill>
                <a:effectLst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27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-63910956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4630400" cy="82296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H="1" flipV="1">
            <a:off x="0" y="0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88" y="941557"/>
            <a:ext cx="3984817" cy="14639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50900" y="4179359"/>
            <a:ext cx="13166725" cy="1798108"/>
          </a:xfrm>
          <a:noFill/>
          <a:ln>
            <a:noFill/>
          </a:ln>
        </p:spPr>
        <p:txBody>
          <a:bodyPr vert="horz" lIns="0" tIns="0" rIns="0" bIns="0" anchor="t"/>
          <a:lstStyle>
            <a:lvl1pPr>
              <a:defRPr lang="en-US" sz="6000" b="1" i="0" baseline="0">
                <a:solidFill>
                  <a:srgbClr val="FFFFFF"/>
                </a:solidFill>
                <a:effectLst/>
                <a:latin typeface="+mn-lt"/>
                <a:cs typeface="Arial"/>
              </a:defRPr>
            </a:lvl1pPr>
          </a:lstStyle>
          <a:p>
            <a:pPr marL="0" lvl="0" indent="0" defTabSz="1097153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50900" y="6103937"/>
            <a:ext cx="13187363" cy="14313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>
                <a:solidFill>
                  <a:srgbClr val="FFFFFF"/>
                </a:solidFill>
                <a:effectLst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61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22152858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H="1" flipV="1">
            <a:off x="0" y="0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88" y="941557"/>
            <a:ext cx="3984817" cy="146392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50900" y="4179359"/>
            <a:ext cx="13166725" cy="1798108"/>
          </a:xfrm>
          <a:noFill/>
          <a:ln>
            <a:noFill/>
          </a:ln>
        </p:spPr>
        <p:txBody>
          <a:bodyPr vert="horz" lIns="0" tIns="0" rIns="0" bIns="0" anchor="t"/>
          <a:lstStyle>
            <a:lvl1pPr>
              <a:defRPr lang="en-US" sz="6000" b="1" i="0" baseline="0">
                <a:solidFill>
                  <a:srgbClr val="FFFFFF"/>
                </a:solidFill>
                <a:effectLst/>
                <a:latin typeface="+mn-lt"/>
                <a:cs typeface="Arial"/>
              </a:defRPr>
            </a:lvl1pPr>
          </a:lstStyle>
          <a:p>
            <a:pPr marL="0" lvl="0" indent="0" defTabSz="1097153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50900" y="6103937"/>
            <a:ext cx="13187363" cy="14313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>
                <a:solidFill>
                  <a:srgbClr val="FFFFFF"/>
                </a:solidFill>
                <a:effectLst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55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2547443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H="1" flipV="1">
            <a:off x="-1" y="2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6" name="Picture 2" descr="http://hortonworks.com/wp-content/uploads/2016/03/HWX-RGB-full-w-tagline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8596" y="7372022"/>
            <a:ext cx="1580443" cy="5659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4597860"/>
            <a:ext cx="7644384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Stock-51673032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H="1" flipV="1">
            <a:off x="-1" y="2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4597860"/>
            <a:ext cx="7644384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pic>
        <p:nvPicPr>
          <p:cNvPr id="2" name="Picture 1" descr="HWX-RGB-full_reverse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0432" y="7369477"/>
            <a:ext cx="1613855" cy="5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14341388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H="1" flipV="1">
            <a:off x="-1" y="2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4597860"/>
            <a:ext cx="7644384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pic>
        <p:nvPicPr>
          <p:cNvPr id="9" name="Picture 2" descr="http://hortonworks.com/wp-content/uploads/2016/03/HWX-RGB-full-w-tagline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82"/>
          <a:stretch/>
        </p:blipFill>
        <p:spPr bwMode="auto">
          <a:xfrm>
            <a:off x="12597486" y="7370891"/>
            <a:ext cx="1580443" cy="5659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7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hortonworks.com/wp-content/uploads/2016/03/HWX-RGB-full-w-tagline.png"/>
          <p:cNvPicPr>
            <a:picLocks noChangeAspect="1" noChangeArrowheads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82"/>
          <a:stretch/>
        </p:blipFill>
        <p:spPr bwMode="auto">
          <a:xfrm>
            <a:off x="12598596" y="7372022"/>
            <a:ext cx="1580443" cy="5659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382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287867"/>
            <a:ext cx="13166725" cy="104986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7771768"/>
            <a:ext cx="2916326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</a:t>
            </a:r>
            <a:r>
              <a:rPr lang="en-US" sz="108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2011–2018. All rights reserved.</a:t>
            </a:r>
            <a:endParaRPr lang="en-US" sz="1080" dirty="0">
              <a:solidFill>
                <a:schemeClr val="accent4">
                  <a:lumMod val="50000"/>
                </a:schemeClr>
              </a:solidFill>
              <a:latin typeface="+mn-lt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4" r:id="rId2"/>
    <p:sldLayoutId id="2147483817" r:id="rId3"/>
    <p:sldLayoutId id="2147483823" r:id="rId4"/>
    <p:sldLayoutId id="2147483824" r:id="rId5"/>
    <p:sldLayoutId id="2147483821" r:id="rId6"/>
    <p:sldLayoutId id="2147483809" r:id="rId7"/>
    <p:sldLayoutId id="2147483818" r:id="rId8"/>
    <p:sldLayoutId id="2147483819" r:id="rId9"/>
    <p:sldLayoutId id="214748382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638" y="3569759"/>
            <a:ext cx="13509625" cy="1798108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Hortonworks Genomics Analytics Platform</a:t>
            </a:r>
            <a:r>
              <a:rPr lang="en-US" dirty="0"/>
              <a:t/>
            </a:r>
            <a:br>
              <a:rPr lang="en-US" dirty="0"/>
            </a:br>
            <a:r>
              <a:rPr lang="en-US" sz="4400" dirty="0" smtClean="0"/>
              <a:t>Launching a new era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8638" y="5220017"/>
            <a:ext cx="13187363" cy="1431396"/>
          </a:xfrm>
        </p:spPr>
        <p:txBody>
          <a:bodyPr/>
          <a:lstStyle/>
          <a:p>
            <a:r>
              <a:rPr lang="en-US" dirty="0" smtClean="0"/>
              <a:t>Greg Keys         </a:t>
            </a:r>
            <a:r>
              <a:rPr lang="en-US" dirty="0" err="1" smtClean="0"/>
              <a:t>Eran</a:t>
            </a:r>
            <a:r>
              <a:rPr lang="en-US" dirty="0" smtClean="0"/>
              <a:t> </a:t>
            </a:r>
            <a:r>
              <a:rPr lang="en-US" dirty="0" err="1" smtClean="0"/>
              <a:t>Orgad</a:t>
            </a:r>
            <a:r>
              <a:rPr lang="en-US" dirty="0"/>
              <a:t> </a:t>
            </a:r>
            <a:r>
              <a:rPr lang="en-US" dirty="0" smtClean="0"/>
              <a:t>         Hari </a:t>
            </a:r>
            <a:r>
              <a:rPr lang="en-US" dirty="0" err="1" smtClean="0"/>
              <a:t>Rongali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Hortonworks Core Platform &amp; Differentiation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916"/>
          <a:stretch/>
        </p:blipFill>
        <p:spPr>
          <a:xfrm>
            <a:off x="414774" y="1237915"/>
            <a:ext cx="12394885" cy="41148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756322" y="5349910"/>
            <a:ext cx="69737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HDP: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scalable storage and compute, cloud on-</a:t>
            </a:r>
            <a:r>
              <a:rPr lang="en-US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prem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hybrid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5516" y="5349909"/>
            <a:ext cx="32683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NiFi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smart routing of data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56322" y="5774553"/>
            <a:ext cx="70900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Atlas: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full lineage and understanding of what, where, when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56322" y="6175091"/>
            <a:ext cx="74527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Model registry: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versioned models (referenced in Atlas lineage)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56322" y="6581803"/>
            <a:ext cx="75418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Docker: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 independence (</a:t>
            </a:r>
            <a:r>
              <a:rPr lang="en-US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e.g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Spark version dependencies)</a:t>
            </a:r>
          </a:p>
          <a:p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Cloudbreak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: easy deploy </a:t>
            </a:r>
            <a:r>
              <a:rPr lang="en-US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dockerized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models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56322" y="7381135"/>
            <a:ext cx="61553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Full control of platform: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solution for specific needs 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0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Demo 1: Differentiation with Governance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94706" y="5425396"/>
            <a:ext cx="715068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marL="457200" indent="-457200">
              <a:buAutoNum type="arabicPeriod"/>
            </a:pPr>
            <a:r>
              <a:rPr lang="en-US" b="1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NiFi</a:t>
            </a: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data to storage &amp; metadata to Atlas</a:t>
            </a:r>
          </a:p>
          <a:p>
            <a:pPr marL="457200" indent="-457200">
              <a:buAutoNum type="arabicPeriod"/>
            </a:pP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Atlas search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Atlas lineage: customized types for sequence device metadata, model </a:t>
            </a: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metadata</a:t>
            </a:r>
          </a:p>
          <a:p>
            <a:pPr marL="457200" indent="-457200">
              <a:buAutoNum type="arabicPeriod"/>
            </a:pP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Model </a:t>
            </a: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registry: model audit and replay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1621" y="5425396"/>
            <a:ext cx="544059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Customer challenges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do I keep sense of all genomic data and processing in the lake?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do I tie data to its source in the lab?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How do I track pipeline changes and model improvements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75" y="1095129"/>
            <a:ext cx="12741261" cy="43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Demo 2: New layer of multitenancy with Docker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832643" y="5425396"/>
            <a:ext cx="615412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Demo</a:t>
            </a:r>
          </a:p>
          <a:p>
            <a:pPr marL="457200" indent="-457200">
              <a:buAutoNum type="arabicPeriod"/>
            </a:pP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Hail genomic analytics on </a:t>
            </a:r>
            <a:r>
              <a:rPr lang="en-US" b="1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docker</a:t>
            </a: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CLI &amp; </a:t>
            </a:r>
            <a:r>
              <a:rPr lang="en-US" b="1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Jupyter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3284" y="5425396"/>
            <a:ext cx="6368168" cy="255454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Customer challenges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Different steps in the pipeline have different Spark version dependencies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Different data scientists have different environments to deploy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Need to replay pipelines with past models concurrently with existing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06" y="1108732"/>
            <a:ext cx="9727197" cy="43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3" y="3806105"/>
            <a:ext cx="11270295" cy="1576585"/>
          </a:xfrm>
        </p:spPr>
        <p:txBody>
          <a:bodyPr/>
          <a:lstStyle/>
          <a:p>
            <a:r>
              <a:rPr lang="en-US" dirty="0" smtClean="0"/>
              <a:t>Hortonworks is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4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Hortonworks can differentiate and win in the genomics space</a:t>
            </a:r>
            <a:b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and enter a new era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99622" y="1771369"/>
            <a:ext cx="5438272" cy="501675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Hortonworks Genomic Core Platform </a:t>
            </a:r>
            <a:r>
              <a:rPr lang="en-US" sz="3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clearly differentiates Hortonworks from other genomics platforms and solutions</a:t>
            </a:r>
            <a:endParaRPr lang="en-US" sz="3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>
                <a:solidFill>
                  <a:schemeClr val="accent2"/>
                </a:solidFill>
              </a:rPr>
              <a:t>Hortonworks Genomic Core Platform </a:t>
            </a:r>
            <a:r>
              <a:rPr lang="en-US" sz="3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is one layer in a larger genomics, clinical, research, business platform</a:t>
            </a:r>
            <a:endParaRPr lang="en-US" sz="3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4" y="1771369"/>
            <a:ext cx="8327405" cy="51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363975" y="1735667"/>
            <a:ext cx="1997260" cy="148963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5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Copperplate" charset="0"/>
                <a:ea typeface="Copperplate" charset="0"/>
                <a:cs typeface="Copperplate" charset="0"/>
              </a:rPr>
              <a:t>1953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5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pperplate" charset="0"/>
                <a:ea typeface="Copperplate" charset="0"/>
                <a:cs typeface="Copperplate" charset="0"/>
              </a:rPr>
              <a:t>?</a:t>
            </a:r>
            <a:endParaRPr lang="en-US" sz="5400" b="1" dirty="0" smtClean="0">
              <a:solidFill>
                <a:schemeClr val="bg1">
                  <a:lumMod val="75000"/>
                  <a:lumOff val="25000"/>
                </a:schemeClr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Genomic Data: A Primer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77"/>
          <a:stretch/>
        </p:blipFill>
        <p:spPr>
          <a:xfrm>
            <a:off x="9402136" y="1454046"/>
            <a:ext cx="4110011" cy="3539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4" y="1270000"/>
            <a:ext cx="2603500" cy="2260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59566" y="4122293"/>
            <a:ext cx="5336500" cy="3657601"/>
            <a:chOff x="3633553" y="1049311"/>
            <a:chExt cx="5240624" cy="38381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3553" y="1270000"/>
              <a:ext cx="5165673" cy="361743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55830" y="1049311"/>
              <a:ext cx="2518347" cy="1034322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046" y="1190987"/>
            <a:ext cx="2965978" cy="39274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03506" y="5752931"/>
            <a:ext cx="1997260" cy="148963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5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Copperplate" charset="0"/>
                <a:ea typeface="Copperplate" charset="0"/>
                <a:cs typeface="Copperplate" charset="0"/>
              </a:rPr>
              <a:t>2001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5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pperplate" charset="0"/>
                <a:ea typeface="Copperplate" charset="0"/>
                <a:cs typeface="Copperplate" charset="0"/>
              </a:rPr>
              <a:t>?</a:t>
            </a:r>
            <a:endParaRPr lang="en-US" sz="5400" b="1" dirty="0" smtClean="0">
              <a:solidFill>
                <a:schemeClr val="bg1">
                  <a:lumMod val="75000"/>
                  <a:lumOff val="25000"/>
                </a:schemeClr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494" y="3245994"/>
            <a:ext cx="3365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Genomic Data</a:t>
            </a: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: Astronomical Explosion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4" y="1031511"/>
            <a:ext cx="3638484" cy="6573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7200" y="1200502"/>
            <a:ext cx="9916369" cy="47506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single human gene sequence: 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[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G|C|T|A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] x 3 billion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36778" y="1833099"/>
            <a:ext cx="10188311" cy="6231611"/>
            <a:chOff x="4336778" y="1997989"/>
            <a:chExt cx="10188311" cy="62316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7464"/>
            <a:stretch/>
          </p:blipFill>
          <p:spPr>
            <a:xfrm>
              <a:off x="4336778" y="2565388"/>
              <a:ext cx="10188311" cy="566421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336779" y="1997989"/>
              <a:ext cx="9404498" cy="567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spcBef>
                  <a:spcPts val="600"/>
                </a:spcBef>
              </a:pP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Total human sequences: </a:t>
              </a:r>
              <a:r>
                <a:rPr lang="en-US" sz="3600" b="1" dirty="0">
                  <a:solidFill>
                    <a:schemeClr val="accent2">
                      <a:lumMod val="75000"/>
                    </a:schemeClr>
                  </a:solidFill>
                </a:rPr>
                <a:t>Astronomical Explosion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7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Genomic Data: Crushing Moore’s Law 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4" y="3913623"/>
            <a:ext cx="3162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95" y="2125630"/>
            <a:ext cx="2244215" cy="14617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072" y="1964276"/>
            <a:ext cx="8111347" cy="57548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7480" y="1106599"/>
            <a:ext cx="13412477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3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Genome sequencing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costs are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dropping faster than compute is getting faster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Genomic </a:t>
            </a: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Data: THIS IS 1985!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4" y="1588959"/>
            <a:ext cx="6042715" cy="4287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62124" y="1127856"/>
            <a:ext cx="6820009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Massive growth!</a:t>
            </a:r>
            <a:endParaRPr lang="en-US" sz="2800" b="1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0719"/>
          <a:stretch/>
        </p:blipFill>
        <p:spPr>
          <a:xfrm>
            <a:off x="6762125" y="1549447"/>
            <a:ext cx="7013835" cy="4326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4773" y="1107824"/>
            <a:ext cx="6042715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Exponentially cheaper and cheaper!</a:t>
            </a:r>
          </a:p>
        </p:txBody>
      </p:sp>
      <p:sp>
        <p:nvSpPr>
          <p:cNvPr id="9" name="Rectangle 8"/>
          <p:cNvSpPr/>
          <p:nvPr/>
        </p:nvSpPr>
        <p:spPr>
          <a:xfrm>
            <a:off x="481843" y="6312375"/>
            <a:ext cx="129803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The genomics industry is the computer industry in 1985</a:t>
            </a:r>
          </a:p>
          <a:p>
            <a:r>
              <a:rPr lang="en-US" sz="4000" b="1" i="1" dirty="0" smtClean="0">
                <a:solidFill>
                  <a:schemeClr val="accent2">
                    <a:lumMod val="75000"/>
                  </a:schemeClr>
                </a:solidFill>
              </a:rPr>
              <a:t>Early times, immense promise</a:t>
            </a:r>
          </a:p>
        </p:txBody>
      </p:sp>
    </p:spTree>
    <p:extLst>
      <p:ext uri="{BB962C8B-B14F-4D97-AF65-F5344CB8AC3E}">
        <p14:creationId xmlns:p14="http://schemas.microsoft.com/office/powerpoint/2010/main" val="31665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4" y="1052576"/>
            <a:ext cx="11385296" cy="6876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4" y="1097209"/>
            <a:ext cx="11385296" cy="6876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Genomic Analytics: Promise and Investment from All Sides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26" y="4956048"/>
            <a:ext cx="429455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Hortonworks Platforms: Perfectly Positioned to Ride the Wave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98622" y="2927753"/>
            <a:ext cx="3942411" cy="1023495"/>
          </a:xfrm>
          <a:prstGeom prst="roundRect">
            <a:avLst/>
          </a:prstGeom>
          <a:solidFill>
            <a:schemeClr val="accent2">
              <a:lumMod val="75000"/>
              <a:alpha val="70000"/>
            </a:schemeClr>
          </a:solidFill>
          <a:ln w="1270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rgbClr val="FFFFFF"/>
                </a:solidFill>
              </a:rPr>
              <a:t>Raw genomic data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30118" y="2927753"/>
            <a:ext cx="4466026" cy="1023495"/>
          </a:xfrm>
          <a:prstGeom prst="roundRect">
            <a:avLst/>
          </a:prstGeom>
          <a:solidFill>
            <a:schemeClr val="accent2">
              <a:lumMod val="75000"/>
              <a:alpha val="70000"/>
            </a:schemeClr>
          </a:solidFill>
          <a:ln w="1270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rgbClr val="FFFFFF"/>
                </a:solidFill>
              </a:rPr>
              <a:t>Predictive &amp; diagnostic value impacting lives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559635" y="2564834"/>
            <a:ext cx="3792512" cy="1785911"/>
          </a:xfrm>
          <a:prstGeom prst="rightArrow">
            <a:avLst/>
          </a:prstGeom>
          <a:solidFill>
            <a:schemeClr val="accent2">
              <a:lumMod val="75000"/>
              <a:alpha val="70000"/>
            </a:schemeClr>
          </a:solidFill>
          <a:ln w="1270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rgbClr val="FFFFFF"/>
                </a:solidFill>
              </a:rPr>
              <a:t>Genomics data pipeline processing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8621" y="4512623"/>
            <a:ext cx="4170686" cy="18558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Unprecedented 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Data Volume </a:t>
            </a: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retention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Smart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ata Movement</a:t>
            </a: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b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device to lake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9479" y="4490523"/>
            <a:ext cx="3552668" cy="470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just">
              <a:lnSpc>
                <a:spcPct val="85000"/>
              </a:lnSpc>
              <a:spcBef>
                <a:spcPts val="600"/>
              </a:spcBef>
            </a:pP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r>
              <a:rPr lang="en-US" sz="3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intensive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49844" y="4497987"/>
            <a:ext cx="3307772" cy="101874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just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Advanced</a:t>
            </a:r>
            <a:r>
              <a:rPr lang="en-US" sz="2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Analytics</a:t>
            </a:r>
          </a:p>
          <a:p>
            <a:pPr algn="just">
              <a:lnSpc>
                <a:spcPct val="85000"/>
              </a:lnSpc>
              <a:spcBef>
                <a:spcPts val="600"/>
              </a:spcBef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r>
              <a:rPr lang="en-US" sz="3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intensive</a:t>
            </a:r>
            <a:endParaRPr lang="en-US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36" y="1508163"/>
            <a:ext cx="3968796" cy="133849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559634" y="2389149"/>
            <a:ext cx="726503" cy="314793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smtClean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86137" y="1838261"/>
            <a:ext cx="726503" cy="314793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smtClean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12640" y="2364892"/>
            <a:ext cx="726503" cy="314793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smtClean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69123" y="1800059"/>
            <a:ext cx="726503" cy="314793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smtClean="0">
              <a:solidFill>
                <a:srgbClr val="FFFFFF"/>
              </a:solidFill>
            </a:endParaRPr>
          </a:p>
        </p:txBody>
      </p:sp>
      <p:cxnSp>
        <p:nvCxnSpPr>
          <p:cNvPr id="16" name="Straight Arrow Connector 15"/>
          <p:cNvCxnSpPr>
            <a:stCxn id="11" idx="0"/>
            <a:endCxn id="12" idx="1"/>
          </p:cNvCxnSpPr>
          <p:nvPr/>
        </p:nvCxnSpPr>
        <p:spPr>
          <a:xfrm flipV="1">
            <a:off x="5922886" y="1995658"/>
            <a:ext cx="363251" cy="393491"/>
          </a:xfrm>
          <a:prstGeom prst="straightConnector1">
            <a:avLst/>
          </a:prstGeom>
          <a:ln w="38100">
            <a:solidFill>
              <a:schemeClr val="bg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3"/>
            <a:endCxn id="13" idx="0"/>
          </p:cNvCxnSpPr>
          <p:nvPr/>
        </p:nvCxnSpPr>
        <p:spPr>
          <a:xfrm>
            <a:off x="7012640" y="1995658"/>
            <a:ext cx="363252" cy="369234"/>
          </a:xfrm>
          <a:prstGeom prst="straightConnector1">
            <a:avLst/>
          </a:prstGeom>
          <a:ln w="38100">
            <a:solidFill>
              <a:schemeClr val="bg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0"/>
            <a:endCxn id="14" idx="1"/>
          </p:cNvCxnSpPr>
          <p:nvPr/>
        </p:nvCxnSpPr>
        <p:spPr>
          <a:xfrm flipV="1">
            <a:off x="7375892" y="1957456"/>
            <a:ext cx="393231" cy="407436"/>
          </a:xfrm>
          <a:prstGeom prst="straightConnector1">
            <a:avLst/>
          </a:prstGeom>
          <a:ln w="38100">
            <a:solidFill>
              <a:schemeClr val="bg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495626" y="1954106"/>
            <a:ext cx="473403" cy="3349"/>
          </a:xfrm>
          <a:prstGeom prst="straightConnector1">
            <a:avLst/>
          </a:prstGeom>
          <a:ln w="38100">
            <a:solidFill>
              <a:schemeClr val="bg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622" y="1311281"/>
            <a:ext cx="3000994" cy="15181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597465" y="6761033"/>
            <a:ext cx="10502583" cy="470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Governance   |   Security   |   Multitenancy</a:t>
            </a:r>
            <a:endParaRPr lang="en-US" sz="2800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98621" y="6638544"/>
            <a:ext cx="13201427" cy="18288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32928" y="6758949"/>
            <a:ext cx="2957124" cy="47506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Full Control:</a:t>
            </a:r>
            <a:endParaRPr lang="en-US" sz="2800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477980" y="965433"/>
            <a:ext cx="13167114" cy="149117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6000" b="1" kern="1200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US" dirty="0" smtClean="0"/>
              <a:t>Hortonworks Genomics Platform</a:t>
            </a:r>
          </a:p>
          <a:p>
            <a:r>
              <a:rPr lang="en-US" sz="5400" dirty="0" smtClean="0"/>
              <a:t>Background: Core genomics pipeline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8007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774" y="246064"/>
            <a:ext cx="13167360" cy="102393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Core Genomics Pipeline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61" y="1270000"/>
            <a:ext cx="11510429" cy="387851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1125" y="5486403"/>
            <a:ext cx="11129212" cy="2002707"/>
            <a:chOff x="1191125" y="5486403"/>
            <a:chExt cx="11129212" cy="2002707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11116" y="5486403"/>
              <a:ext cx="3192379" cy="18505"/>
            </a:xfrm>
            <a:prstGeom prst="line">
              <a:avLst/>
            </a:prstGeom>
            <a:ln w="25400">
              <a:solidFill>
                <a:schemeClr val="accent1">
                  <a:alpha val="51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253790" y="6272464"/>
              <a:ext cx="5077326" cy="8022"/>
            </a:xfrm>
            <a:prstGeom prst="line">
              <a:avLst/>
            </a:prstGeom>
            <a:ln w="25400">
              <a:solidFill>
                <a:schemeClr val="accent1">
                  <a:alpha val="51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191125" y="7010401"/>
              <a:ext cx="11129212" cy="17045"/>
            </a:xfrm>
            <a:prstGeom prst="line">
              <a:avLst/>
            </a:prstGeom>
            <a:ln w="25400">
              <a:solidFill>
                <a:schemeClr val="accent1">
                  <a:alpha val="51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2827714" y="5504908"/>
              <a:ext cx="30139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Massive Data Volume </a:t>
              </a:r>
              <a:endParaRPr lang="en-US" sz="2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55731" y="6280486"/>
              <a:ext cx="25874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Compute Intensive</a:t>
              </a:r>
              <a:endParaRPr lang="en-US" sz="2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91125" y="7027445"/>
              <a:ext cx="111292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Governance    |    Security    |    </a:t>
              </a:r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Multitenancy   |   Custom models &amp; Solutions</a:t>
              </a:r>
              <a:endParaRPr lang="en-US" sz="2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844197" y="1959029"/>
            <a:ext cx="1475874" cy="36785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400" b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sz="1400" b="1" dirty="0" err="1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44197" y="2739621"/>
            <a:ext cx="1475874" cy="1847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4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file format &amp; size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844197" y="3549748"/>
            <a:ext cx="1475874" cy="1847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4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pipeline step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902836" y="4359875"/>
            <a:ext cx="1475874" cy="1847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4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pipeline result</a:t>
            </a:r>
          </a:p>
        </p:txBody>
      </p:sp>
    </p:spTree>
    <p:extLst>
      <p:ext uri="{BB962C8B-B14F-4D97-AF65-F5344CB8AC3E}">
        <p14:creationId xmlns:p14="http://schemas.microsoft.com/office/powerpoint/2010/main" val="150099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ustom 81">
      <a:dk1>
        <a:sysClr val="windowText" lastClr="000000"/>
      </a:dk1>
      <a:lt1>
        <a:srgbClr val="1E1E1E"/>
      </a:lt1>
      <a:dk2>
        <a:srgbClr val="3B8640"/>
      </a:dk2>
      <a:lt2>
        <a:srgbClr val="FFFFFF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FF700A"/>
      </a:accent5>
      <a:accent6>
        <a:srgbClr val="FFC61E"/>
      </a:accent6>
      <a:hlink>
        <a:srgbClr val="3DB5E6"/>
      </a:hlink>
      <a:folHlink>
        <a:srgbClr val="446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t" anchorCtr="0">
        <a:noAutofit/>
      </a:bodyPr>
      <a:lstStyle>
        <a:defPPr>
          <a:lnSpc>
            <a:spcPct val="85000"/>
          </a:lnSpc>
          <a:spcBef>
            <a:spcPts val="600"/>
          </a:spcBef>
          <a:defRPr sz="2800" dirty="0" smtClean="0"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WX PPT Template 2017_16x9 (1)" id="{5322D805-5733-E64A-9EF7-85E1868ECC2C}" vid="{0274D9D0-D664-5340-90C7-436A52DD07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HWX PPT Template 2017_16x9 (1)</Template>
  <TotalTime>1527</TotalTime>
  <Words>399</Words>
  <Application>Microsoft Macintosh PowerPoint</Application>
  <PresentationFormat>Custom</PresentationFormat>
  <Paragraphs>71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Copperplate</vt:lpstr>
      <vt:lpstr>Wingdings</vt:lpstr>
      <vt:lpstr>ヒラギノ角ゴ Pro W3</vt:lpstr>
      <vt:lpstr>Arial</vt:lpstr>
      <vt:lpstr>blank</vt:lpstr>
      <vt:lpstr>Hortonworks Genomics Analytics Platform Launching a new era</vt:lpstr>
      <vt:lpstr>Genomic Data: A Primer </vt:lpstr>
      <vt:lpstr>Genomic Data: Astronomical Explosion </vt:lpstr>
      <vt:lpstr>Genomic Data: Crushing Moore’s Law  </vt:lpstr>
      <vt:lpstr>Genomic Data: THIS IS 1985!</vt:lpstr>
      <vt:lpstr>Genomic Analytics: Promise and Investment from All Sides</vt:lpstr>
      <vt:lpstr>Hortonworks Platforms: Perfectly Positioned to Ride the Wave</vt:lpstr>
      <vt:lpstr>PowerPoint Presentation</vt:lpstr>
      <vt:lpstr>Core Genomics Pipeline</vt:lpstr>
      <vt:lpstr>Hortonworks Core Platform &amp; Differentiation</vt:lpstr>
      <vt:lpstr>Demo 1: Differentiation with Governance</vt:lpstr>
      <vt:lpstr>Demo 2: New layer of multitenancy with Docker</vt:lpstr>
      <vt:lpstr>Hortonworks is Genomics</vt:lpstr>
      <vt:lpstr>Hortonworks can differentiate and win in the genomics space and enter a new era</vt:lpstr>
      <vt:lpstr>Thank you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(Calibri Bold 60 pt)—Title Case</dc:title>
  <dc:creator>Gregory Keys</dc:creator>
  <cp:lastModifiedBy>Gregory Keys</cp:lastModifiedBy>
  <cp:revision>134</cp:revision>
  <dcterms:created xsi:type="dcterms:W3CDTF">2018-09-06T19:14:06Z</dcterms:created>
  <dcterms:modified xsi:type="dcterms:W3CDTF">2018-09-10T14:05:13Z</dcterms:modified>
</cp:coreProperties>
</file>